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Encode Sans Black"/>
      <p:bold r:id="rId31"/>
    </p:embeddedFont>
    <p:embeddedFont>
      <p:font typeface="Open Sans Light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19EE2F9-F418-4056-94FC-509CD4B8DF7E}">
  <a:tblStyle styleId="{E19EE2F9-F418-4056-94FC-509CD4B8DF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ncodeSansBlack-bold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penSansLight-bold.fntdata"/><Relationship Id="rId10" Type="http://schemas.openxmlformats.org/officeDocument/2006/relationships/slide" Target="slides/slide4.xml"/><Relationship Id="rId32" Type="http://schemas.openxmlformats.org/officeDocument/2006/relationships/font" Target="fonts/OpenSansLight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Light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f8e97046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f8e97046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8e97046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8e97046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0d743aef3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0d743aef3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f952e99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f952e99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f8e97046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f8e97046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f8e97046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f8e97046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8e97046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8e97046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0d743ae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0d743ae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0d743ae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0d743ae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f8e97046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f8e97046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5d03ed72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5d03ed72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0d743aef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0d743aef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d743aef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d743aef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0d743aef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0d743aef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0d743aef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0d743aef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d1b8b548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d1b8b548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e00679b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5e00679b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dead5e10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dead5e10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f8e97046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f8e97046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8e97046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8e97046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f8e97046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f8e97046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f8e97046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f8e97046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f8e97046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f8e97046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bg>
      <p:bgPr>
        <a:solidFill>
          <a:srgbClr val="4B2E83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5815" y="4459390"/>
            <a:ext cx="1028700" cy="69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4765675"/>
            <a:ext cx="19050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_RtAngle_7502_RGB.png" id="9" name="Google Shape;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587" y="3004564"/>
            <a:ext cx="2284305" cy="84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671757" y="884868"/>
            <a:ext cx="69723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Content">
  <p:cSld name="Header + Content">
    <p:bg>
      <p:bgPr>
        <a:solidFill>
          <a:srgbClr val="4B2E83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5815" y="4459390"/>
            <a:ext cx="1028700" cy="69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59305" y="1302544"/>
            <a:ext cx="80769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Bar_RtAngle_7502_RGB.png" id="14" name="Google Shape;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25" y="1078354"/>
            <a:ext cx="1358183" cy="5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Subheader + Content">
  <p:cSld name="Header + Subheader +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59305" y="1740179"/>
            <a:ext cx="8197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671757" y="1298000"/>
            <a:ext cx="8184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48401" y="4765675"/>
            <a:ext cx="19050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_RtAngle_7502_RGB.png" id="20" name="Google Shape;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25" y="1078354"/>
            <a:ext cx="1358183" cy="502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671757" y="273802"/>
            <a:ext cx="81846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Graphic">
  <p:cSld name="Header + Graphic">
    <p:bg>
      <p:bgPr>
        <a:solidFill>
          <a:srgbClr val="4B2E8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48401" y="4765675"/>
            <a:ext cx="190500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>
            <p:ph idx="2" type="chart"/>
          </p:nvPr>
        </p:nvSpPr>
        <p:spPr>
          <a:xfrm>
            <a:off x="766763" y="1302544"/>
            <a:ext cx="80217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Bar_RtAngle_7502_RGB.png" id="25" name="Google Shape;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25" y="1078354"/>
            <a:ext cx="1358183" cy="5028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B2E8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671757" y="884868"/>
            <a:ext cx="6972300" cy="198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 Tube Bending Week 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659305" y="1302544"/>
            <a:ext cx="8076900" cy="30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Char char="❖"/>
            </a:pPr>
            <a:r>
              <a:rPr lang="en">
                <a:solidFill>
                  <a:schemeClr val="lt2"/>
                </a:solidFill>
              </a:rPr>
              <a:t>Quantifying the “Jaggedness” of each edge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Char char="❖"/>
            </a:pPr>
            <a:r>
              <a:rPr lang="en">
                <a:solidFill>
                  <a:schemeClr val="lt2"/>
                </a:solidFill>
              </a:rPr>
              <a:t>Calculating angles from pictures captured using a 20MP camera and quantifying their Jagedness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Week Effort (Continued)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-1" y="278625"/>
            <a:ext cx="87363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Quantifying “Jaggedness” (2K)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00" y="1350100"/>
            <a:ext cx="5031676" cy="35702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18"/>
          <p:cNvSpPr txBox="1"/>
          <p:nvPr/>
        </p:nvSpPr>
        <p:spPr>
          <a:xfrm>
            <a:off x="5473825" y="1350100"/>
            <a:ext cx="3574500" cy="302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line is fit through all the points of the edge and each pixel point is subtracted from the line point to obtain </a:t>
            </a:r>
            <a:r>
              <a:rPr b="1"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jumps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observe that the jumps remain fairly constant for one of the two edges and are within a bandwidth of 2 data points (± 1).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-1" y="278625"/>
            <a:ext cx="87363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Quantifying “Jaggedness” (4K)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5025"/>
            <a:ext cx="5088100" cy="38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5805675" y="1632375"/>
            <a:ext cx="2818200" cy="215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 much difference in jaggedness behaviour when the 20MP camera was used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Quantifying “Jaggedness”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5473825" y="1700625"/>
            <a:ext cx="3574500" cy="2070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ideal case the jump is </a:t>
            </a:r>
            <a:r>
              <a:rPr b="1"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± 0.5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Also, the max jump is also 0.5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Also, the sum of all jumps in all iterative cases is always 0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1233"/>
            <a:ext cx="5029201" cy="3566161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5" y="1352525"/>
            <a:ext cx="5029200" cy="356616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Quantifying “Jaggedness”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5473825" y="1350100"/>
            <a:ext cx="3574500" cy="307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Here, we sum up all the jumps for iterative line fitting and find that the summation of the jumps goes down to  order of 10^(-11)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shows us that the </a:t>
            </a:r>
            <a:r>
              <a:rPr b="1"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fit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becomes very </a:t>
            </a:r>
            <a:r>
              <a:rPr b="1"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as the </a:t>
            </a:r>
            <a:r>
              <a:rPr b="1"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length increases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the jumps add up to a very negligent value.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Quantifying “Jaggedness”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5" y="1352525"/>
            <a:ext cx="5029200" cy="356616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2"/>
          <p:cNvSpPr txBox="1"/>
          <p:nvPr/>
        </p:nvSpPr>
        <p:spPr>
          <a:xfrm>
            <a:off x="5473825" y="1350100"/>
            <a:ext cx="3574500" cy="302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Here, a line is fit iteratively through successive data points till we fit all pixel points and plot data points with maximum jumps through the iterative fits.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observed that the max jumps goes down as the line is fit through more data points successively.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Eg: Max jump goes from (4 data point fit, jump - 249 to 844.54 data point fit, jump - 2.68) 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610005" y="1302544"/>
            <a:ext cx="8076900" cy="30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❖"/>
            </a:pPr>
            <a:r>
              <a:rPr lang="en"/>
              <a:t>When all the points are line fit, the jumps in our sample case are around </a:t>
            </a:r>
            <a:r>
              <a:rPr lang="en" u="sng"/>
              <a:t>5 times more</a:t>
            </a:r>
            <a:r>
              <a:rPr lang="en"/>
              <a:t> than ideal line case</a:t>
            </a:r>
            <a:r>
              <a:rPr lang="en"/>
              <a:t>. </a:t>
            </a:r>
            <a:r>
              <a:rPr lang="en"/>
              <a:t>This could be related to the ratio of the angle error between the ideal case and our sample case.</a:t>
            </a:r>
            <a:endParaRPr/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between the 5MP and 20MP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25" y="1782100"/>
            <a:ext cx="4017939" cy="336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075" y="1782100"/>
            <a:ext cx="4538696" cy="336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320525" y="1221000"/>
            <a:ext cx="3495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Resolution: 2448 * 2048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1.11cm * 1.03cm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4669125" y="1221000"/>
            <a:ext cx="3495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Resolution: 5472 * 3648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2.38cm * 2.22cm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between 5MP and 20MP (angle Calculation)</a:t>
            </a:r>
            <a:endParaRPr/>
          </a:p>
        </p:txBody>
      </p:sp>
      <p:graphicFrame>
        <p:nvGraphicFramePr>
          <p:cNvPr id="158" name="Google Shape;158;p25"/>
          <p:cNvGraphicFramePr/>
          <p:nvPr/>
        </p:nvGraphicFramePr>
        <p:xfrm>
          <a:off x="296200" y="139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{E19EE2F9-F418-4056-94FC-509CD4B8DF7E}</a:tableStyleId>
              </a:tblPr>
              <a:tblGrid>
                <a:gridCol w="1357325"/>
                <a:gridCol w="1357325"/>
                <a:gridCol w="1357325"/>
                <a:gridCol w="1357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Actual angle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Angle error for 5MP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Angle error for 20MP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Bend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Bend 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Bend 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Bend 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140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Bend 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160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950" y="1327433"/>
            <a:ext cx="2862050" cy="381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using 20MP Camera : P1B1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5033"/>
            <a:ext cx="6718425" cy="381606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6"/>
          <p:cNvSpPr txBox="1"/>
          <p:nvPr/>
        </p:nvSpPr>
        <p:spPr>
          <a:xfrm>
            <a:off x="7005550" y="1503375"/>
            <a:ext cx="2138400" cy="2247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 max difference between the 3 cases (taking the images):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>
                <a:solidFill>
                  <a:srgbClr val="FFFFFF"/>
                </a:solidFill>
              </a:rPr>
              <a:t>Inner edge: 0.0043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>
                <a:solidFill>
                  <a:srgbClr val="FFFFFF"/>
                </a:solidFill>
              </a:rPr>
              <a:t>Outer edge: 0.0260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Checklist</a:t>
            </a:r>
            <a:endParaRPr sz="2800"/>
          </a:p>
        </p:txBody>
      </p:sp>
      <p:graphicFrame>
        <p:nvGraphicFramePr>
          <p:cNvPr id="46" name="Google Shape;46;p9"/>
          <p:cNvGraphicFramePr/>
          <p:nvPr/>
        </p:nvGraphicFramePr>
        <p:xfrm>
          <a:off x="253225" y="113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{E19EE2F9-F418-4056-94FC-509CD4B8DF7E}</a:tableStyleId>
              </a:tblPr>
              <a:tblGrid>
                <a:gridCol w="4318775"/>
                <a:gridCol w="4318775"/>
              </a:tblGrid>
              <a:tr h="4006975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➢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Process: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Manual 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Edge detection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Smoothing edges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Fitting lines to straight sections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Angle Calculation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3" marL="1828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Part 1 ( Bends 1 &amp; 2)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3" marL="1828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Part 2 ( Bends 2,3 &amp; 4)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Automated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Edge detection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Smoothing edges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✓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Fitting lines to straight sections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Angle Calculation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3" marL="1828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Part 1 ( Bends 1 &amp; 2)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3" marL="1828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Part 2 ( Bends 2,3 &amp; 4)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Merriweather Sans"/>
                        <a:buChar char="➢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Varying Parameters: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Background Color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Background Brightness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Distance to LED box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Height of camera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Camera Orientation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Lighting (Front vs Back)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Different cameras/lenses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Adding noise (non-ideal lighting conditions)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500"/>
                        <a:buFont typeface="Open Sans"/>
                        <a:buChar char="■"/>
                      </a:pPr>
                      <a:r>
                        <a:rPr b="1" lang="en" sz="150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No. of Cameras</a:t>
                      </a:r>
                      <a:endParaRPr b="1" sz="150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20 degrees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4971" l="8920" r="6204" t="3124"/>
          <a:stretch/>
        </p:blipFill>
        <p:spPr>
          <a:xfrm>
            <a:off x="52625" y="2037625"/>
            <a:ext cx="4519370" cy="27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b="4326" l="9370" r="7855" t="4014"/>
          <a:stretch/>
        </p:blipFill>
        <p:spPr>
          <a:xfrm>
            <a:off x="4645813" y="2037619"/>
            <a:ext cx="4419624" cy="273902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1103488" y="1289013"/>
            <a:ext cx="2312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5MP Camera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Error: 0.2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5699425" y="1289025"/>
            <a:ext cx="2312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</a:t>
            </a:r>
            <a:r>
              <a:rPr lang="en">
                <a:solidFill>
                  <a:srgbClr val="FFFFFF"/>
                </a:solidFill>
              </a:rPr>
              <a:t>MP Camera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Error: 0.2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100 degrees</a:t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1022500" y="1472813"/>
            <a:ext cx="2312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5MP Camera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Error: 0.3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5707700" y="1472813"/>
            <a:ext cx="2312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20MP Camera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Error: 0.02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3">
            <a:alphaModFix/>
          </a:blip>
          <a:srcRect b="5650" l="9651" r="7928" t="4080"/>
          <a:stretch/>
        </p:blipFill>
        <p:spPr>
          <a:xfrm>
            <a:off x="4639975" y="2265775"/>
            <a:ext cx="4357426" cy="267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4">
            <a:alphaModFix/>
          </a:blip>
          <a:srcRect b="6899" l="9474" r="7199" t="3139"/>
          <a:stretch/>
        </p:blipFill>
        <p:spPr>
          <a:xfrm>
            <a:off x="0" y="2265775"/>
            <a:ext cx="4357426" cy="263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120 degrees</a:t>
            </a:r>
            <a:endParaRPr/>
          </a:p>
        </p:txBody>
      </p:sp>
      <p:sp>
        <p:nvSpPr>
          <p:cNvPr id="190" name="Google Shape;190;p29"/>
          <p:cNvSpPr txBox="1"/>
          <p:nvPr/>
        </p:nvSpPr>
        <p:spPr>
          <a:xfrm>
            <a:off x="1022500" y="1472813"/>
            <a:ext cx="2312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5MP Camera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Error: 0.2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5707700" y="1472813"/>
            <a:ext cx="2312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20MP Camera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Error: 0.01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5007" l="9509" r="7578" t="3776"/>
          <a:stretch/>
        </p:blipFill>
        <p:spPr>
          <a:xfrm>
            <a:off x="198425" y="2320988"/>
            <a:ext cx="4159049" cy="256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5072" l="9373" r="8043" t="3041"/>
          <a:stretch/>
        </p:blipFill>
        <p:spPr>
          <a:xfrm>
            <a:off x="4906950" y="2306513"/>
            <a:ext cx="4159049" cy="2589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Jaggedness in planar bend 1 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25" y="1355175"/>
            <a:ext cx="4250324" cy="31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750" y="1355168"/>
            <a:ext cx="4250324" cy="31877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1757738" y="4650700"/>
            <a:ext cx="954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6160450" y="4650700"/>
            <a:ext cx="954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659300" y="1302551"/>
            <a:ext cx="8076900" cy="260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❖"/>
            </a:pPr>
            <a:r>
              <a:rPr lang="en" sz="2200"/>
              <a:t>Capture images of bends at different heights using the two cameras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Compare results and quantify no. of points.</a:t>
            </a:r>
            <a:endParaRPr sz="2200"/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 Last week’s results</a:t>
            </a:r>
            <a:endParaRPr/>
          </a:p>
        </p:txBody>
      </p:sp>
      <p:sp>
        <p:nvSpPr>
          <p:cNvPr id="52" name="Google Shape;52;p10"/>
          <p:cNvSpPr txBox="1"/>
          <p:nvPr/>
        </p:nvSpPr>
        <p:spPr>
          <a:xfrm>
            <a:off x="808875" y="1238875"/>
            <a:ext cx="7822500" cy="3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❖"/>
            </a:pPr>
            <a:r>
              <a:rPr b="1" lang="en" sz="2000">
                <a:solidFill>
                  <a:srgbClr val="FFFFFF"/>
                </a:solidFill>
              </a:rPr>
              <a:t>Longer sections give less variability in error</a:t>
            </a:r>
            <a:endParaRPr b="1" sz="2000">
              <a:solidFill>
                <a:srgbClr val="FFFFFF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❖"/>
            </a:pPr>
            <a:r>
              <a:rPr b="1" lang="en" sz="2000">
                <a:solidFill>
                  <a:srgbClr val="FFFFFF"/>
                </a:solidFill>
              </a:rPr>
              <a:t>All point method is more reliable than 2 point method</a:t>
            </a:r>
            <a:endParaRPr b="1" sz="2000">
              <a:solidFill>
                <a:srgbClr val="FFFFFF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Char char="❖"/>
            </a:pPr>
            <a:r>
              <a:rPr b="1" lang="en"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Experiment setting also introduce errors. Might be tube orientation, camera placement, lighting, etc.</a:t>
            </a:r>
            <a:endParaRPr b="1" sz="20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Char char="❖"/>
            </a:pPr>
            <a:r>
              <a:rPr b="1" lang="en"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Log(error) vs length of section could be linear</a:t>
            </a:r>
            <a:endParaRPr b="1" sz="20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8288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Char char="❖"/>
            </a:pPr>
            <a:r>
              <a:rPr b="1" lang="en"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Smaller distance between camera and tube gave smaller errors in angle calculation (13in vs 21 in)</a:t>
            </a:r>
            <a:endParaRPr b="1" sz="20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29700" y="1057500"/>
            <a:ext cx="8484600" cy="40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Char char="❖"/>
            </a:pPr>
            <a:r>
              <a:rPr lang="en">
                <a:solidFill>
                  <a:schemeClr val="lt2"/>
                </a:solidFill>
              </a:rPr>
              <a:t>Taking multiple pictures of the bend (without altering any other parameters) and checking if some random error is affecting angle calculation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❖"/>
            </a:pPr>
            <a:r>
              <a:rPr lang="en"/>
              <a:t>Checking if changing orientation of tube is a source of error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type="title"/>
          </p:nvPr>
        </p:nvSpPr>
        <p:spPr>
          <a:xfrm>
            <a:off x="665456" y="110258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Current Week Effort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671757" y="273802"/>
            <a:ext cx="8184600" cy="748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capturing bend multiple times</a:t>
            </a:r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0" y="1226225"/>
            <a:ext cx="6474948" cy="348132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2"/>
          <p:cNvSpPr txBox="1"/>
          <p:nvPr/>
        </p:nvSpPr>
        <p:spPr>
          <a:xfrm>
            <a:off x="6666975" y="1503375"/>
            <a:ext cx="2477100" cy="283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Max difference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Inner edge: 0.0236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Outer edge: 0.0176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278625"/>
            <a:ext cx="91440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Orientation : Orthogonal angles</a:t>
            </a:r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5" y="1388825"/>
            <a:ext cx="2911749" cy="2435973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950" y="1388837"/>
            <a:ext cx="2911749" cy="2435958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875" y="1388825"/>
            <a:ext cx="2911749" cy="2435978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13"/>
          <p:cNvSpPr txBox="1"/>
          <p:nvPr/>
        </p:nvSpPr>
        <p:spPr>
          <a:xfrm>
            <a:off x="404150" y="3961700"/>
            <a:ext cx="2269500" cy="44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Orient 1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3437250" y="3961700"/>
            <a:ext cx="2269500" cy="44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Orient 2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6388350" y="3961700"/>
            <a:ext cx="2269500" cy="44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Orient 3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0" y="278625"/>
            <a:ext cx="91440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changing orientation: 2 point fit</a:t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65600"/>
            <a:ext cx="7265351" cy="37120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4"/>
          <p:cNvSpPr txBox="1"/>
          <p:nvPr/>
        </p:nvSpPr>
        <p:spPr>
          <a:xfrm>
            <a:off x="7439950" y="1248950"/>
            <a:ext cx="1704000" cy="3061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 point fit</a:t>
            </a:r>
            <a:endParaRPr b="1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diference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goes upto around </a:t>
            </a:r>
            <a:r>
              <a:rPr b="1"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0.5</a:t>
            </a:r>
            <a:endParaRPr b="1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particular orientation leads to smaller error than other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0" y="278625"/>
            <a:ext cx="91440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changing orientation: All point fit</a:t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0" y="1264629"/>
            <a:ext cx="7269480" cy="371246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5"/>
          <p:cNvSpPr txBox="1"/>
          <p:nvPr/>
        </p:nvSpPr>
        <p:spPr>
          <a:xfrm>
            <a:off x="7439950" y="1248950"/>
            <a:ext cx="1704000" cy="3061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</a:t>
            </a:r>
            <a:r>
              <a:rPr b="1"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point fit</a:t>
            </a:r>
            <a:endParaRPr b="1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Again, all point fit is more robust compared to 2 point fit. </a:t>
            </a:r>
            <a:r>
              <a:rPr b="1"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Better for analysis</a:t>
            </a:r>
            <a:endParaRPr b="1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659305" y="1302544"/>
            <a:ext cx="8076900" cy="30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❖"/>
            </a:pPr>
            <a:r>
              <a:rPr lang="en"/>
              <a:t>Orientation could also be a source of error in angle calculation and can lead to an error of around </a:t>
            </a:r>
            <a:r>
              <a:rPr lang="en" u="sng"/>
              <a:t>0.5 degrees</a:t>
            </a:r>
            <a:endParaRPr u="sng"/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❖"/>
            </a:pPr>
            <a:r>
              <a:rPr lang="en"/>
              <a:t>Additionally, a method of </a:t>
            </a:r>
            <a:r>
              <a:rPr lang="en" u="sng"/>
              <a:t>changing lightbox distance</a:t>
            </a:r>
            <a:r>
              <a:rPr lang="en"/>
              <a:t> from bend sample and/or camera needs to be  manufactured.</a:t>
            </a:r>
            <a:endParaRPr/>
          </a:p>
        </p:txBody>
      </p:sp>
      <p:sp>
        <p:nvSpPr>
          <p:cNvPr id="96" name="Google Shape;96;p16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